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0" r:id="rId15"/>
    <p:sldId id="280" r:id="rId16"/>
    <p:sldId id="282" r:id="rId17"/>
    <p:sldId id="281" r:id="rId18"/>
    <p:sldId id="271" r:id="rId19"/>
    <p:sldId id="272" r:id="rId20"/>
    <p:sldId id="273" r:id="rId21"/>
    <p:sldId id="283" r:id="rId22"/>
    <p:sldId id="274" r:id="rId23"/>
    <p:sldId id="269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0640A-7DDD-4C7B-AD38-3BBD2F869E7E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5EE1-9A3F-40C2-AEDB-1BDDF4F9E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8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r>
              <a:rPr lang="en-US" dirty="0" smtClean="0"/>
              <a:t>Nucleotide sequence determines proteins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Every living thing has the same 4 N-bases</a:t>
            </a:r>
          </a:p>
          <a:p>
            <a:pPr lvl="2"/>
            <a:r>
              <a:rPr lang="en-US" sz="2400" dirty="0" smtClean="0"/>
              <a:t>Adenine, Guanine, Cytosine, Thymine</a:t>
            </a:r>
          </a:p>
          <a:p>
            <a:pPr lvl="1"/>
            <a:endParaRPr lang="en-US" sz="2700" dirty="0" smtClean="0"/>
          </a:p>
          <a:p>
            <a:pPr lvl="1"/>
            <a:r>
              <a:rPr lang="en-US" sz="2700" dirty="0" smtClean="0"/>
              <a:t>How does DNA hold information?</a:t>
            </a:r>
          </a:p>
          <a:p>
            <a:pPr lvl="2"/>
            <a:r>
              <a:rPr lang="en-US" sz="2400" dirty="0" smtClean="0"/>
              <a:t>Order – types of amino acids</a:t>
            </a:r>
          </a:p>
          <a:p>
            <a:pPr lvl="2"/>
            <a:r>
              <a:rPr lang="en-US" sz="2400" dirty="0" smtClean="0"/>
              <a:t>Amount- quantity (black hair has more than blonde)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r>
              <a:rPr lang="en-US" dirty="0" smtClean="0"/>
              <a:t>Sperm- ½ of your DNA (23 chromosomes)</a:t>
            </a:r>
          </a:p>
          <a:p>
            <a:r>
              <a:rPr lang="en-US" dirty="0" smtClean="0"/>
              <a:t>Egg- ½ of your DNA (23 chromosomes)</a:t>
            </a:r>
          </a:p>
          <a:p>
            <a:r>
              <a:rPr lang="en-US" dirty="0" smtClean="0"/>
              <a:t>1 cell </a:t>
            </a:r>
            <a:r>
              <a:rPr lang="en-US" dirty="0" smtClean="0">
                <a:sym typeface="Wingdings" pitchFamily="2" charset="2"/>
              </a:rPr>
              <a:t> trillions of cells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Started with the original copy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Replication- DNA in the chromosomes is copied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4" name="Content Placeholder 3" descr="DNA_replication_spli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2628900" cy="5297234"/>
          </a:xfrm>
        </p:spPr>
      </p:pic>
      <p:pic>
        <p:nvPicPr>
          <p:cNvPr id="5" name="Picture 4" descr="Dna-Replication-Semiconservative-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992" y="2286000"/>
            <a:ext cx="577900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DNA to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DNA is in the nucleus / Protein production in </a:t>
            </a:r>
            <a:r>
              <a:rPr lang="en-US" dirty="0" err="1" smtClean="0"/>
              <a:t>ribosomes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RNA delivers the message (mRNA)</a:t>
            </a:r>
          </a:p>
          <a:p>
            <a:pPr lvl="1"/>
            <a:r>
              <a:rPr lang="en-US" dirty="0" smtClean="0"/>
              <a:t>3 differences from DNA</a:t>
            </a:r>
          </a:p>
          <a:p>
            <a:pPr lvl="2"/>
            <a:r>
              <a:rPr lang="en-US" dirty="0" smtClean="0"/>
              <a:t>Single helix (half zipper) instead of double</a:t>
            </a:r>
          </a:p>
          <a:p>
            <a:pPr lvl="2"/>
            <a:r>
              <a:rPr lang="en-US" dirty="0" smtClean="0"/>
              <a:t>Ribose sugar instead of </a:t>
            </a:r>
            <a:r>
              <a:rPr lang="en-US" dirty="0" err="1" smtClean="0"/>
              <a:t>deoxyribose</a:t>
            </a:r>
            <a:endParaRPr lang="en-US" dirty="0" smtClean="0"/>
          </a:p>
          <a:p>
            <a:pPr lvl="2"/>
            <a:r>
              <a:rPr lang="en-US" dirty="0" err="1" smtClean="0"/>
              <a:t>Uracil</a:t>
            </a:r>
            <a:r>
              <a:rPr lang="en-US" dirty="0" smtClean="0"/>
              <a:t> instead of Thymine</a:t>
            </a:r>
          </a:p>
          <a:p>
            <a:r>
              <a:rPr lang="en-US" dirty="0" err="1" smtClean="0"/>
              <a:t>rRNA</a:t>
            </a:r>
            <a:r>
              <a:rPr lang="en-US" dirty="0" smtClean="0"/>
              <a:t> – ribosomal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- delivers amino acids to ribosome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(in nucleus)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RNA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Proteins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(</a:t>
            </a:r>
            <a:r>
              <a:rPr lang="en-US" dirty="0" err="1" smtClean="0">
                <a:sym typeface="Wingdings" pitchFamily="2" charset="2"/>
              </a:rPr>
              <a:t>Ribosomes</a:t>
            </a:r>
            <a:r>
              <a:rPr lang="en-US" dirty="0" smtClean="0">
                <a:sym typeface="Wingdings" pitchFamily="2" charset="2"/>
              </a:rPr>
              <a:t> in cytoplasm)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Enzymes make an RNA copy of the DNA to send to </a:t>
            </a:r>
            <a:r>
              <a:rPr lang="en-US" dirty="0" err="1" smtClean="0">
                <a:sym typeface="Wingdings" pitchFamily="2" charset="2"/>
              </a:rPr>
              <a:t>ribosomes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smtClean="0">
                <a:sym typeface="Wingdings" panose="05000000000000000000" pitchFamily="2" charset="2"/>
              </a:rPr>
              <a:t>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CTAAGCTAGGCTACATTC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ATTACGACTAGCCGATGCACG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GGTACCAATGCGCCATTA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4 nitrogen bases code for 20 amino acids?</a:t>
            </a:r>
          </a:p>
          <a:p>
            <a:pPr lvl="1"/>
            <a:r>
              <a:rPr lang="en-US" dirty="0" err="1" smtClean="0"/>
              <a:t>Codons</a:t>
            </a:r>
            <a:r>
              <a:rPr lang="en-US" dirty="0" smtClean="0"/>
              <a:t>- groups of three nitrogen bases in mRNA</a:t>
            </a:r>
          </a:p>
          <a:p>
            <a:pPr lvl="2"/>
            <a:r>
              <a:rPr lang="en-US" dirty="0" smtClean="0"/>
              <a:t>4x4x4=64 possible combinations (page 292)</a:t>
            </a:r>
          </a:p>
          <a:p>
            <a:pPr lvl="2"/>
            <a:r>
              <a:rPr lang="en-US" dirty="0" smtClean="0"/>
              <a:t>some proteins have multiple </a:t>
            </a:r>
            <a:r>
              <a:rPr lang="en-US" dirty="0" err="1" smtClean="0"/>
              <a:t>codons</a:t>
            </a:r>
            <a:endParaRPr lang="en-US" dirty="0" smtClean="0"/>
          </a:p>
          <a:p>
            <a:pPr lvl="2"/>
            <a:r>
              <a:rPr lang="en-US" dirty="0" smtClean="0"/>
              <a:t>some </a:t>
            </a:r>
            <a:r>
              <a:rPr lang="en-US" dirty="0" err="1" smtClean="0"/>
              <a:t>codons</a:t>
            </a:r>
            <a:r>
              <a:rPr lang="en-US" dirty="0" smtClean="0"/>
              <a:t> do not code for proteins</a:t>
            </a:r>
          </a:p>
          <a:p>
            <a:pPr lvl="3"/>
            <a:r>
              <a:rPr lang="en-US" dirty="0" smtClean="0"/>
              <a:t>Start  (AUG, </a:t>
            </a:r>
            <a:r>
              <a:rPr lang="en-US" dirty="0" err="1" smtClean="0"/>
              <a:t>methionine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Stop (UAA, UAG, UGA)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4" name="Content Placeholder 3" descr="Transl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6087" y="1680369"/>
            <a:ext cx="3171825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4" name="Content Placeholder 3" descr="arctic f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191000"/>
            <a:ext cx="3581400" cy="2345239"/>
          </a:xfrm>
        </p:spPr>
      </p:pic>
      <p:pic>
        <p:nvPicPr>
          <p:cNvPr id="5" name="Picture 4" descr="f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267200"/>
            <a:ext cx="3581400" cy="2281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6002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DNA is the genetic material</a:t>
            </a:r>
          </a:p>
          <a:p>
            <a:r>
              <a:rPr lang="en-US" sz="3200" dirty="0" smtClean="0"/>
              <a:t>	Proteins determine traits</a:t>
            </a:r>
          </a:p>
          <a:p>
            <a:r>
              <a:rPr lang="en-US" sz="3200" dirty="0" smtClean="0"/>
              <a:t>		DNA </a:t>
            </a:r>
            <a:r>
              <a:rPr lang="en-US" sz="3200" dirty="0" smtClean="0">
                <a:sym typeface="Wingdings" pitchFamily="2" charset="2"/>
              </a:rPr>
              <a:t> Protein production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  <a:endParaRPr lang="en-US"/>
          </a:p>
        </p:txBody>
      </p:sp>
      <p:pic>
        <p:nvPicPr>
          <p:cNvPr id="4" name="Content Placeholder 3" descr="mRNA_cod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5" y="23884"/>
            <a:ext cx="5531732" cy="4525962"/>
          </a:xfrm>
        </p:spPr>
      </p:pic>
      <p:sp>
        <p:nvSpPr>
          <p:cNvPr id="3" name="TextBox 2"/>
          <p:cNvSpPr txBox="1"/>
          <p:nvPr/>
        </p:nvSpPr>
        <p:spPr>
          <a:xfrm>
            <a:off x="304800" y="455894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TACAAAAACAATTATCAATAGAG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</a:t>
            </a:r>
            <a:endParaRPr lang="en-US" dirty="0"/>
          </a:p>
        </p:txBody>
      </p:sp>
      <p:pic>
        <p:nvPicPr>
          <p:cNvPr id="4" name="Content Placeholder 3" descr="mRNA_cod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1" y="0"/>
            <a:ext cx="5531731" cy="4525962"/>
          </a:xfrm>
        </p:spPr>
      </p:pic>
      <p:sp>
        <p:nvSpPr>
          <p:cNvPr id="5" name="TextBox 4"/>
          <p:cNvSpPr txBox="1"/>
          <p:nvPr/>
        </p:nvSpPr>
        <p:spPr>
          <a:xfrm>
            <a:off x="457200" y="487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Transcribe and Translate the following DNA sequence:</a:t>
            </a:r>
          </a:p>
          <a:p>
            <a:endParaRPr lang="en-US" dirty="0"/>
          </a:p>
          <a:p>
            <a:r>
              <a:rPr lang="en-US" sz="3600" dirty="0" smtClean="0"/>
              <a:t>ATATACGTGCACCTAATTCGTACC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56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		</a:t>
            </a:r>
            <a:r>
              <a:rPr lang="en-US" dirty="0"/>
              <a:t>11.3 Notes (Mutations)</a:t>
            </a:r>
          </a:p>
          <a:p>
            <a:endParaRPr lang="en-US" dirty="0" smtClean="0"/>
          </a:p>
          <a:p>
            <a:r>
              <a:rPr lang="en-US" dirty="0" smtClean="0"/>
              <a:t>Tuesday	</a:t>
            </a:r>
            <a:r>
              <a:rPr lang="en-US" dirty="0"/>
              <a:t>Review Chapter 11</a:t>
            </a:r>
          </a:p>
          <a:p>
            <a:endParaRPr lang="en-US" dirty="0" smtClean="0"/>
          </a:p>
          <a:p>
            <a:r>
              <a:rPr lang="en-US" dirty="0" smtClean="0"/>
              <a:t>Wednesday	</a:t>
            </a:r>
            <a:r>
              <a:rPr lang="en-US" dirty="0"/>
              <a:t>Chapter 11 Test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11.1	Page 287 #1-5</a:t>
            </a:r>
          </a:p>
          <a:p>
            <a:endParaRPr lang="en-US" dirty="0" smtClean="0"/>
          </a:p>
          <a:p>
            <a:r>
              <a:rPr lang="en-US" smtClean="0"/>
              <a:t>11.2</a:t>
            </a:r>
            <a:r>
              <a:rPr lang="en-US" dirty="0" smtClean="0"/>
              <a:t>	Page 295 #1-5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Genetic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</a:p>
          <a:p>
            <a:pPr lvl="1"/>
            <a:r>
              <a:rPr lang="en-US" dirty="0" smtClean="0"/>
              <a:t> any change in the DNA sequence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Reproductive cells</a:t>
            </a:r>
          </a:p>
          <a:p>
            <a:pPr lvl="2"/>
            <a:r>
              <a:rPr lang="en-US" dirty="0" smtClean="0"/>
              <a:t>New traits due to altered protein production</a:t>
            </a:r>
          </a:p>
          <a:p>
            <a:pPr lvl="3"/>
            <a:r>
              <a:rPr lang="en-US" smtClean="0"/>
              <a:t>Structural or </a:t>
            </a:r>
            <a:r>
              <a:rPr lang="en-US" dirty="0" smtClean="0"/>
              <a:t>functional problems</a:t>
            </a:r>
          </a:p>
          <a:p>
            <a:pPr lvl="3"/>
            <a:r>
              <a:rPr lang="en-US" dirty="0" smtClean="0"/>
              <a:t>What if it helps the organism?</a:t>
            </a:r>
          </a:p>
          <a:p>
            <a:pPr lvl="4"/>
            <a:r>
              <a:rPr lang="en-US" dirty="0" smtClean="0"/>
              <a:t>EVOLUTION</a:t>
            </a:r>
          </a:p>
          <a:p>
            <a:pPr lvl="1"/>
            <a:r>
              <a:rPr lang="en-US" dirty="0" smtClean="0"/>
              <a:t>Body Cells</a:t>
            </a:r>
          </a:p>
          <a:p>
            <a:pPr lvl="2"/>
            <a:r>
              <a:rPr lang="en-US" dirty="0" smtClean="0"/>
              <a:t>Radiation, cancer,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mutations</a:t>
            </a:r>
          </a:p>
          <a:p>
            <a:pPr lvl="1"/>
            <a:r>
              <a:rPr lang="en-US" dirty="0" smtClean="0"/>
              <a:t>Change in a single base pair in DNA</a:t>
            </a:r>
          </a:p>
          <a:p>
            <a:pPr lvl="1"/>
            <a:r>
              <a:rPr lang="en-US" dirty="0" smtClean="0"/>
              <a:t>Codes for an incorrect amino acid</a:t>
            </a:r>
          </a:p>
          <a:p>
            <a:pPr lvl="2"/>
            <a:r>
              <a:rPr lang="en-US" dirty="0" smtClean="0"/>
              <a:t>THE DOG BIT THE CAT</a:t>
            </a:r>
          </a:p>
          <a:p>
            <a:pPr lvl="2"/>
            <a:r>
              <a:rPr lang="en-US" dirty="0" smtClean="0"/>
              <a:t>THE HOG BIT THE CAT</a:t>
            </a:r>
          </a:p>
          <a:p>
            <a:r>
              <a:rPr lang="en-US" dirty="0" err="1" smtClean="0"/>
              <a:t>Frameshift</a:t>
            </a:r>
            <a:r>
              <a:rPr lang="en-US" dirty="0" smtClean="0"/>
              <a:t> mutations</a:t>
            </a:r>
          </a:p>
          <a:p>
            <a:pPr lvl="1"/>
            <a:r>
              <a:rPr lang="en-US" dirty="0" smtClean="0"/>
              <a:t>Insertion / Deletion of one base</a:t>
            </a:r>
          </a:p>
          <a:p>
            <a:pPr lvl="1"/>
            <a:r>
              <a:rPr lang="en-US" dirty="0" smtClean="0"/>
              <a:t>Changes everything that follows</a:t>
            </a:r>
          </a:p>
          <a:p>
            <a:pPr lvl="2"/>
            <a:r>
              <a:rPr lang="en-US" dirty="0" smtClean="0"/>
              <a:t>THE DOG BIT THE CAT</a:t>
            </a:r>
          </a:p>
          <a:p>
            <a:pPr lvl="2"/>
            <a:r>
              <a:rPr lang="en-US" dirty="0" smtClean="0"/>
              <a:t>THE OGB ITT HEC AT  (deletion of the D)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1" y="669607"/>
            <a:ext cx="4918276" cy="5502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Chromosomal </a:t>
            </a:r>
            <a:r>
              <a:rPr lang="en-US" smtClean="0"/>
              <a:t>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Chromosomes break and rejoin incorrectly</a:t>
            </a:r>
          </a:p>
          <a:p>
            <a:pPr lvl="1"/>
            <a:r>
              <a:rPr lang="en-US" dirty="0" smtClean="0"/>
              <a:t>Backward or wrong chromosome</a:t>
            </a:r>
          </a:p>
          <a:p>
            <a:pPr lvl="1"/>
            <a:r>
              <a:rPr lang="en-US" dirty="0" smtClean="0"/>
              <a:t>Deletion, Insertion, Inversion, Translocation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Mutagen- cause of a change in DNA</a:t>
            </a:r>
          </a:p>
          <a:p>
            <a:pPr lvl="1"/>
            <a:r>
              <a:rPr lang="en-US" dirty="0" smtClean="0"/>
              <a:t>Radiation, chemicals, high temperatures</a:t>
            </a:r>
          </a:p>
          <a:p>
            <a:pPr lvl="1"/>
            <a:r>
              <a:rPr lang="en-US" dirty="0" smtClean="0"/>
              <a:t>Asbestos, benzene, formaldehyde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Repairing DNA</a:t>
            </a:r>
          </a:p>
          <a:p>
            <a:pPr lvl="1"/>
            <a:r>
              <a:rPr lang="en-US" dirty="0" smtClean="0"/>
              <a:t>Enzymes repair, but more exposure leads to more mistakes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686800" cy="4602163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1928 Griffith</a:t>
            </a:r>
          </a:p>
          <a:p>
            <a:r>
              <a:rPr lang="en-US" dirty="0" smtClean="0"/>
              <a:t>- Studied two varieties of bacterium </a:t>
            </a:r>
            <a:endParaRPr lang="en-US" sz="1800" dirty="0" smtClean="0"/>
          </a:p>
          <a:p>
            <a:r>
              <a:rPr lang="en-US" dirty="0" smtClean="0"/>
              <a:t>(one harmless, one pathogenic)</a:t>
            </a:r>
            <a:endParaRPr lang="en-US" sz="1800" dirty="0" smtClean="0"/>
          </a:p>
          <a:p>
            <a:r>
              <a:rPr lang="en-US" dirty="0" smtClean="0"/>
              <a:t>- killed pathogenic bacteria with heat</a:t>
            </a:r>
            <a:endParaRPr lang="en-US" sz="1800" dirty="0" smtClean="0"/>
          </a:p>
          <a:p>
            <a:r>
              <a:rPr lang="en-US" dirty="0" smtClean="0"/>
              <a:t>- mixed remains with harmless bacteria</a:t>
            </a:r>
            <a:endParaRPr lang="en-US" sz="1800" dirty="0" smtClean="0"/>
          </a:p>
          <a:p>
            <a:r>
              <a:rPr lang="en-US" dirty="0" smtClean="0"/>
              <a:t>- Bacteria was converted to pathogenic form</a:t>
            </a:r>
            <a:endParaRPr lang="en-US" sz="1800" dirty="0" smtClean="0"/>
          </a:p>
          <a:p>
            <a:r>
              <a:rPr lang="en-US" dirty="0" smtClean="0"/>
              <a:t> </a:t>
            </a:r>
            <a:endParaRPr lang="en-US" sz="1800" dirty="0" smtClean="0"/>
          </a:p>
          <a:p>
            <a:r>
              <a:rPr lang="en-US" sz="5100" dirty="0" smtClean="0"/>
              <a:t>1952 Alfred Hershey and Martha Chase</a:t>
            </a:r>
          </a:p>
          <a:p>
            <a:r>
              <a:rPr lang="en-US" dirty="0" smtClean="0"/>
              <a:t>    DNA or Protein:  Which is the genetic material?</a:t>
            </a:r>
            <a:endParaRPr lang="en-US" sz="1800" dirty="0" smtClean="0"/>
          </a:p>
          <a:p>
            <a:r>
              <a:rPr lang="en-US" dirty="0" smtClean="0"/>
              <a:t>      T2 with </a:t>
            </a:r>
            <a:r>
              <a:rPr lang="en-US" i="1" u="sng" dirty="0" smtClean="0"/>
              <a:t>E. coli</a:t>
            </a:r>
            <a:endParaRPr lang="en-US" sz="1800" dirty="0" smtClean="0"/>
          </a:p>
          <a:p>
            <a:pPr lvl="0"/>
            <a:r>
              <a:rPr lang="en-US" dirty="0" smtClean="0"/>
              <a:t>radioactive sulfur (Protein contains S)</a:t>
            </a:r>
            <a:endParaRPr lang="en-US" sz="1800" dirty="0" smtClean="0"/>
          </a:p>
          <a:p>
            <a:pPr lvl="0"/>
            <a:r>
              <a:rPr lang="en-US" dirty="0" smtClean="0"/>
              <a:t>radioactive phosphorus (DNA contains P)</a:t>
            </a:r>
            <a:endParaRPr lang="en-US" sz="1800" dirty="0" smtClean="0"/>
          </a:p>
          <a:p>
            <a:r>
              <a:rPr lang="en-US" dirty="0" smtClean="0"/>
              <a:t> </a:t>
            </a:r>
            <a:endParaRPr lang="en-US" sz="1800" dirty="0" smtClean="0"/>
          </a:p>
          <a:p>
            <a:pPr lvl="0"/>
            <a:r>
              <a:rPr lang="en-US" dirty="0" smtClean="0"/>
              <a:t>Results</a:t>
            </a:r>
            <a:endParaRPr lang="en-US" sz="1800" dirty="0" smtClean="0"/>
          </a:p>
          <a:p>
            <a:pPr lvl="1"/>
            <a:r>
              <a:rPr lang="en-US" sz="2800" dirty="0" smtClean="0"/>
              <a:t>Protein (Sulfur medium)</a:t>
            </a:r>
            <a:endParaRPr lang="en-US" sz="1600" dirty="0" smtClean="0"/>
          </a:p>
          <a:p>
            <a:pPr lvl="2"/>
            <a:r>
              <a:rPr lang="en-US" sz="2400" dirty="0" smtClean="0"/>
              <a:t>Little radioactivity found in the cells</a:t>
            </a:r>
            <a:endParaRPr lang="en-US" sz="1400" dirty="0" smtClean="0"/>
          </a:p>
          <a:p>
            <a:pPr lvl="1"/>
            <a:r>
              <a:rPr lang="en-US" sz="2800" dirty="0" smtClean="0"/>
              <a:t>DNA (Phosphorus medium)</a:t>
            </a:r>
            <a:endParaRPr lang="en-US" sz="1600" dirty="0" smtClean="0"/>
          </a:p>
          <a:p>
            <a:pPr lvl="2"/>
            <a:r>
              <a:rPr lang="en-US" sz="2400" dirty="0" smtClean="0"/>
              <a:t>Most radioactivity was found in the bacterial cells</a:t>
            </a:r>
            <a:endParaRPr lang="en-US" sz="1400" dirty="0" smtClean="0"/>
          </a:p>
          <a:p>
            <a:r>
              <a:rPr lang="en-US" dirty="0" smtClean="0"/>
              <a:t> </a:t>
            </a:r>
            <a:endParaRPr lang="en-US" sz="1800" dirty="0" smtClean="0"/>
          </a:p>
          <a:p>
            <a:pPr lvl="0"/>
            <a:r>
              <a:rPr lang="en-US" dirty="0" smtClean="0"/>
              <a:t>Conclusion</a:t>
            </a:r>
            <a:endParaRPr lang="en-US" sz="1800" dirty="0" smtClean="0"/>
          </a:p>
          <a:p>
            <a:r>
              <a:rPr lang="en-US" dirty="0" smtClean="0"/>
              <a:t>DNA directs host cell to produce additional phage DNA and proteins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Nucleotides – building blocks of DNA</a:t>
            </a:r>
          </a:p>
          <a:p>
            <a:pPr lvl="1"/>
            <a:r>
              <a:rPr lang="en-US" dirty="0" smtClean="0"/>
              <a:t>Phosphate group</a:t>
            </a:r>
          </a:p>
          <a:p>
            <a:pPr lvl="1"/>
            <a:r>
              <a:rPr lang="en-US" dirty="0" smtClean="0"/>
              <a:t>Sugar</a:t>
            </a:r>
          </a:p>
          <a:p>
            <a:pPr lvl="1"/>
            <a:r>
              <a:rPr lang="en-US" dirty="0" smtClean="0"/>
              <a:t>Nitrogen base</a:t>
            </a:r>
            <a:endParaRPr lang="en-US" dirty="0"/>
          </a:p>
        </p:txBody>
      </p:sp>
      <p:pic>
        <p:nvPicPr>
          <p:cNvPr id="4" name="Picture 3" descr="three parts of nucleot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367" y="2971800"/>
            <a:ext cx="5066633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4 nitrogen bases</a:t>
            </a:r>
          </a:p>
          <a:p>
            <a:pPr lvl="2"/>
            <a:r>
              <a:rPr lang="en-US" dirty="0" smtClean="0"/>
              <a:t>Adenine</a:t>
            </a:r>
          </a:p>
          <a:p>
            <a:pPr lvl="2"/>
            <a:r>
              <a:rPr lang="en-US" dirty="0" smtClean="0"/>
              <a:t>Thymine</a:t>
            </a:r>
          </a:p>
          <a:p>
            <a:pPr lvl="2"/>
            <a:r>
              <a:rPr lang="en-US" dirty="0" smtClean="0"/>
              <a:t>Guanine</a:t>
            </a:r>
          </a:p>
          <a:p>
            <a:pPr lvl="2"/>
            <a:r>
              <a:rPr lang="en-US" dirty="0" smtClean="0"/>
              <a:t>Cytosine</a:t>
            </a:r>
          </a:p>
          <a:p>
            <a:pPr lvl="1"/>
            <a:r>
              <a:rPr lang="en-US" dirty="0" smtClean="0"/>
              <a:t>Base Pairs –  H-bonds</a:t>
            </a:r>
          </a:p>
          <a:p>
            <a:pPr lvl="2"/>
            <a:r>
              <a:rPr lang="en-US" dirty="0" smtClean="0"/>
              <a:t>A-T</a:t>
            </a:r>
          </a:p>
          <a:p>
            <a:pPr lvl="2"/>
            <a:r>
              <a:rPr lang="en-US" dirty="0" smtClean="0"/>
              <a:t>C-G</a:t>
            </a:r>
          </a:p>
          <a:p>
            <a:pPr lvl="1"/>
            <a:r>
              <a:rPr lang="en-US" dirty="0" smtClean="0"/>
              <a:t>Phosphate of one nucleotide bonds to the sugar of the next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05000"/>
            <a:ext cx="2438400" cy="318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ucleotide-1-e13543220132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5219283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Bases</a:t>
            </a:r>
          </a:p>
          <a:p>
            <a:pPr lvl="1"/>
            <a:r>
              <a:rPr lang="en-US" dirty="0" err="1" smtClean="0"/>
              <a:t>Purines</a:t>
            </a:r>
            <a:r>
              <a:rPr lang="en-US" dirty="0" smtClean="0"/>
              <a:t>- two rings</a:t>
            </a:r>
          </a:p>
          <a:p>
            <a:pPr lvl="2"/>
            <a:r>
              <a:rPr lang="en-US" dirty="0" smtClean="0"/>
              <a:t>Adenine</a:t>
            </a:r>
          </a:p>
          <a:p>
            <a:pPr lvl="2"/>
            <a:r>
              <a:rPr lang="en-US" dirty="0" smtClean="0"/>
              <a:t>Guanine</a:t>
            </a:r>
          </a:p>
          <a:p>
            <a:pPr lvl="1"/>
            <a:r>
              <a:rPr lang="en-US" dirty="0" err="1" smtClean="0"/>
              <a:t>Pyramidines</a:t>
            </a:r>
            <a:r>
              <a:rPr lang="en-US" dirty="0" smtClean="0"/>
              <a:t>- one ring</a:t>
            </a:r>
          </a:p>
          <a:p>
            <a:pPr lvl="2"/>
            <a:r>
              <a:rPr lang="en-US" dirty="0" smtClean="0"/>
              <a:t>Thymine</a:t>
            </a:r>
          </a:p>
          <a:p>
            <a:pPr lvl="2"/>
            <a:r>
              <a:rPr lang="en-US" dirty="0" smtClean="0"/>
              <a:t>Cytosine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purine</a:t>
            </a:r>
            <a:r>
              <a:rPr lang="en-US" dirty="0" smtClean="0"/>
              <a:t> always pairs with a </a:t>
            </a:r>
            <a:r>
              <a:rPr lang="en-US" dirty="0" err="1" smtClean="0"/>
              <a:t>pyramidine</a:t>
            </a:r>
            <a:endParaRPr lang="en-US" dirty="0"/>
          </a:p>
        </p:txBody>
      </p:sp>
      <p:pic>
        <p:nvPicPr>
          <p:cNvPr id="4" name="Picture 3" descr="purinepyramid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1953 James Watson and Frances Crick</a:t>
            </a:r>
          </a:p>
          <a:p>
            <a:pPr lvl="1"/>
            <a:r>
              <a:rPr lang="en-US" dirty="0" smtClean="0"/>
              <a:t>Proposed the structure of DNA</a:t>
            </a:r>
          </a:p>
          <a:p>
            <a:pPr lvl="2"/>
            <a:r>
              <a:rPr lang="en-US" dirty="0" smtClean="0"/>
              <a:t>Two chains of nucleotides held together by N-bases</a:t>
            </a:r>
          </a:p>
          <a:p>
            <a:pPr lvl="2"/>
            <a:r>
              <a:rPr lang="en-US" dirty="0" smtClean="0"/>
              <a:t>Like teeth in a zipper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wan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05200"/>
            <a:ext cx="4800600" cy="309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Rosalind Franklin (Earlier in 1953)</a:t>
            </a:r>
          </a:p>
          <a:p>
            <a:pPr lvl="1"/>
            <a:r>
              <a:rPr lang="en-US" dirty="0" smtClean="0"/>
              <a:t>Used x-ray diffraction to prove the double helix was held together by the nitrogen bases</a:t>
            </a:r>
          </a:p>
          <a:p>
            <a:pPr lvl="1"/>
            <a:r>
              <a:rPr lang="en-US" dirty="0" smtClean="0"/>
              <a:t>Watson and Crick had the N-bases on the outside </a:t>
            </a:r>
          </a:p>
          <a:p>
            <a:endParaRPr lang="en-US" dirty="0"/>
          </a:p>
        </p:txBody>
      </p:sp>
      <p:pic>
        <p:nvPicPr>
          <p:cNvPr id="4" name="Picture 3" descr="rosalind-frankl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581400"/>
            <a:ext cx="5257800" cy="311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6213</TotalTime>
  <Words>525</Words>
  <Application>Microsoft Office PowerPoint</Application>
  <PresentationFormat>On-screen Show (4:3)</PresentationFormat>
  <Paragraphs>158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Rockwell</vt:lpstr>
      <vt:lpstr>Wingdings</vt:lpstr>
      <vt:lpstr>Wingdings 2</vt:lpstr>
      <vt:lpstr>Foundry</vt:lpstr>
      <vt:lpstr>Chapter 11 </vt:lpstr>
      <vt:lpstr>DNA</vt:lpstr>
      <vt:lpstr>DNA history</vt:lpstr>
      <vt:lpstr>DNA structure</vt:lpstr>
      <vt:lpstr>DNA structure</vt:lpstr>
      <vt:lpstr>PowerPoint Presentation</vt:lpstr>
      <vt:lpstr>DNA structure</vt:lpstr>
      <vt:lpstr>DNA structure</vt:lpstr>
      <vt:lpstr>DNA structure</vt:lpstr>
      <vt:lpstr>DNA structure</vt:lpstr>
      <vt:lpstr>DNA replication</vt:lpstr>
      <vt:lpstr>DNA replication</vt:lpstr>
      <vt:lpstr>11.2 DNA to Protein</vt:lpstr>
      <vt:lpstr>Transcription</vt:lpstr>
      <vt:lpstr>DNA  RNA</vt:lpstr>
      <vt:lpstr>PowerPoint Presentation</vt:lpstr>
      <vt:lpstr>PowerPoint Presentation</vt:lpstr>
      <vt:lpstr>Translation</vt:lpstr>
      <vt:lpstr>Translation</vt:lpstr>
      <vt:lpstr>Translation</vt:lpstr>
      <vt:lpstr>Quiz</vt:lpstr>
      <vt:lpstr>PowerPoint Presentation</vt:lpstr>
      <vt:lpstr>Assignment</vt:lpstr>
      <vt:lpstr>11.3 Genetic Changes</vt:lpstr>
      <vt:lpstr>Types of mutations</vt:lpstr>
      <vt:lpstr>PowerPoint Presentation</vt:lpstr>
      <vt:lpstr>Chromosomal Alterations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</dc:title>
  <dc:creator>jason</dc:creator>
  <cp:lastModifiedBy>Winters, Jason</cp:lastModifiedBy>
  <cp:revision>27</cp:revision>
  <dcterms:created xsi:type="dcterms:W3CDTF">2006-08-16T00:00:00Z</dcterms:created>
  <dcterms:modified xsi:type="dcterms:W3CDTF">2017-03-21T11:49:51Z</dcterms:modified>
</cp:coreProperties>
</file>